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2" r:id="rId4"/>
    <p:sldId id="275" r:id="rId5"/>
    <p:sldId id="273" r:id="rId6"/>
    <p:sldId id="274" r:id="rId7"/>
    <p:sldId id="276" r:id="rId8"/>
    <p:sldId id="277" r:id="rId9"/>
    <p:sldId id="278" r:id="rId10"/>
    <p:sldId id="279" r:id="rId11"/>
    <p:sldId id="282" r:id="rId12"/>
    <p:sldId id="283" r:id="rId13"/>
    <p:sldId id="284" r:id="rId14"/>
    <p:sldId id="285" r:id="rId15"/>
    <p:sldId id="261" r:id="rId16"/>
    <p:sldId id="287" r:id="rId17"/>
    <p:sldId id="288" r:id="rId18"/>
    <p:sldId id="289" r:id="rId19"/>
    <p:sldId id="290" r:id="rId20"/>
    <p:sldId id="270" r:id="rId21"/>
    <p:sldId id="268" r:id="rId22"/>
    <p:sldId id="269" r:id="rId23"/>
    <p:sldId id="271" r:id="rId2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F29"/>
    <a:srgbClr val="485150"/>
    <a:srgbClr val="E9E9E9"/>
    <a:srgbClr val="0A2980"/>
    <a:srgbClr val="0B2E91"/>
    <a:srgbClr val="0C30A4"/>
    <a:srgbClr val="0D35A7"/>
    <a:srgbClr val="ECEDED"/>
    <a:srgbClr val="F2750E"/>
    <a:srgbClr val="EB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20" autoAdjust="0"/>
  </p:normalViewPr>
  <p:slideViewPr>
    <p:cSldViewPr>
      <p:cViewPr varScale="1">
        <p:scale>
          <a:sx n="124" d="100"/>
          <a:sy n="124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2073" tIns="46036" rIns="92073" bIns="46036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2073" tIns="46036" rIns="92073" bIns="46036" rtlCol="0"/>
          <a:lstStyle>
            <a:lvl1pPr algn="r">
              <a:defRPr sz="1300"/>
            </a:lvl1pPr>
          </a:lstStyle>
          <a:p>
            <a:pPr>
              <a:defRPr/>
            </a:pPr>
            <a:fld id="{D7C4863F-F149-4880-BF5E-6F6A3A5581FB}" type="datetimeFigureOut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2073" tIns="46036" rIns="92073" bIns="4603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2073" tIns="46036" rIns="92073" bIns="46036" rtlCol="0" anchor="b"/>
          <a:lstStyle>
            <a:lvl1pPr algn="r">
              <a:defRPr sz="1300"/>
            </a:lvl1pPr>
          </a:lstStyle>
          <a:p>
            <a:pPr>
              <a:defRPr/>
            </a:pPr>
            <a:fld id="{B20FC86F-EDEE-4AF1-B483-1CCFD6DA40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59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2073" tIns="46036" rIns="92073" bIns="460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2073" tIns="46036" rIns="92073" bIns="460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3A8A6A5-E52D-4A2A-B7FD-83C930ADA8E8}" type="datetimeFigureOut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3" tIns="46036" rIns="92073" bIns="4603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8296"/>
          </a:xfrm>
          <a:prstGeom prst="rect">
            <a:avLst/>
          </a:prstGeom>
        </p:spPr>
        <p:txBody>
          <a:bodyPr vert="horz" lIns="92073" tIns="46036" rIns="92073" bIns="46036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2073" tIns="46036" rIns="92073" bIns="460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2073" tIns="46036" rIns="92073" bIns="460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40FBA39-96C7-405E-9B6A-CA8E5ABFB4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9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74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5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67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97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32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8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9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58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06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58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53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63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5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67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1215-9D2E-4F71-B6E0-779A16EA51C8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913E-B948-4AC9-9E27-3665F9A3B7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04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8C5D-B791-496D-B7DB-1FBB368E4040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B199-A1CF-4B9D-BE63-8BEB63D30E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04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2844-3145-4338-BB0E-72B48D495744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D246-DD1C-4188-BA3C-F074CBE6C8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56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A643-778B-4906-8879-BAB9080A869C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FD6D-8F2D-43B3-B233-654981A656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B47A-9AD4-471C-A308-37E2CA8C7EF6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F217-4D85-4B6A-9867-EB44F3E9C3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97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7E2B-E449-4BFA-AB40-C413FE8B1F96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F1AC-18CB-4314-970C-D6F485E346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92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4878-3650-4475-ACE6-5CEE52528C0D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CAD1-16D7-48DF-95DF-61897EE8C0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9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AA44-4FAC-4025-904A-1B42C580E2BE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A295-3391-4FBC-9B12-12E3D69442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1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EF25-163F-429F-8D5F-47716CB2EE7F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22F8-9858-4A6C-A2FE-C008705C91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33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_SUPER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 rot="16200000">
            <a:off x="-3214687" y="3214687"/>
            <a:ext cx="6858000" cy="428625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EC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19784"/>
            <a:ext cx="9144001" cy="93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EC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7740352" y="6267450"/>
            <a:ext cx="12591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de-DE" sz="100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Folie </a:t>
            </a:r>
            <a:fld id="{6070117A-FD57-4936-A52D-2652D5C24F45}" type="slidenum">
              <a:rPr lang="de-DE" altLang="de-DE" sz="1000" smtClean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eaLnBrk="1" hangingPunct="1">
                <a:defRPr/>
              </a:pPr>
              <a:t>‹Nr.›</a:t>
            </a:fld>
            <a:endParaRPr lang="de-DE" altLang="de-DE" sz="1000" dirty="0">
              <a:solidFill>
                <a:srgbClr val="4851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428626" y="6256863"/>
            <a:ext cx="5584045" cy="40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de-DE" altLang="de-DE" sz="1000" i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Erzdiözese Freiburg </a:t>
            </a:r>
            <a:r>
              <a:rPr lang="de-DE" altLang="de-DE" sz="1000" b="1" i="0" dirty="0">
                <a:solidFill>
                  <a:srgbClr val="B61F2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</a:t>
            </a: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Institut für Religionspädagogik</a:t>
            </a:r>
            <a:r>
              <a:rPr lang="de-DE" altLang="de-DE" sz="1000" b="1" i="0" dirty="0">
                <a:solidFill>
                  <a:srgbClr val="B61F2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 </a:t>
            </a: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Habsburgerstraße 107 </a:t>
            </a:r>
            <a:r>
              <a:rPr lang="de-DE" altLang="de-DE" sz="1000" b="1" i="0" dirty="0">
                <a:solidFill>
                  <a:srgbClr val="B61F2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</a:t>
            </a: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D-79104 Freiburg    </a:t>
            </a:r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7252898" y="6522501"/>
            <a:ext cx="650875" cy="36000"/>
          </a:xfrm>
          <a:prstGeom prst="rect">
            <a:avLst/>
          </a:prstGeom>
          <a:solidFill>
            <a:srgbClr val="B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C3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428626" y="928674"/>
            <a:ext cx="8389554" cy="500062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428627" y="1556792"/>
            <a:ext cx="8389552" cy="4572015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28626" y="260648"/>
            <a:ext cx="5727550" cy="404666"/>
          </a:xfrm>
        </p:spPr>
        <p:txBody>
          <a:bodyPr/>
          <a:lstStyle>
            <a:lvl1pPr algn="l">
              <a:defRPr sz="1400" b="0" baseline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35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.Rock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-3000375" y="3000375"/>
            <a:ext cx="6858000" cy="8572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785813"/>
            <a:ext cx="9144000" cy="36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857224" y="928674"/>
            <a:ext cx="8001056" cy="500062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857257" y="1500176"/>
            <a:ext cx="8072465" cy="4572015"/>
          </a:xfrm>
        </p:spPr>
        <p:txBody>
          <a:bodyPr>
            <a:normAutofit/>
          </a:bodyPr>
          <a:lstStyle>
            <a:lvl1pPr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463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430F-788D-413C-BDA4-41A5F6D7D358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414B-9DCC-46A3-989A-D089164D6B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94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DC43B8-E99F-4814-8063-F0224A1955BF}" type="datetime1">
              <a:rPr lang="de-DE"/>
              <a:pPr>
                <a:defRPr/>
              </a:pPr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EC2EA4-CAAE-46D1-9957-2BCD92F2C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5" r:id="rId7"/>
    <p:sldLayoutId id="2147484856" r:id="rId8"/>
    <p:sldLayoutId id="2147484851" r:id="rId9"/>
    <p:sldLayoutId id="2147484852" r:id="rId10"/>
    <p:sldLayoutId id="2147484853" r:id="rId11"/>
    <p:sldLayoutId id="21474848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22AC00-717B-428D-AF04-BAB1DE7CF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4"/>
          <a:stretch/>
        </p:blipFill>
        <p:spPr>
          <a:xfrm>
            <a:off x="395536" y="908720"/>
            <a:ext cx="8748464" cy="534368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887767"/>
            <a:ext cx="8389938" cy="524157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3600" dirty="0"/>
              <a:t>Was kann </a:t>
            </a:r>
          </a:p>
          <a:p>
            <a:pPr marL="0">
              <a:spcBef>
                <a:spcPts val="0"/>
              </a:spcBef>
              <a:defRPr/>
            </a:pPr>
            <a:r>
              <a:rPr lang="de-DE" sz="3600" dirty="0"/>
              <a:t>der </a:t>
            </a:r>
            <a:r>
              <a:rPr lang="de-DE" sz="4800" dirty="0">
                <a:solidFill>
                  <a:srgbClr val="C00000"/>
                </a:solidFill>
              </a:rPr>
              <a:t>Religionsunterricht</a:t>
            </a:r>
            <a:r>
              <a:rPr lang="de-DE" sz="4800" dirty="0"/>
              <a:t> </a:t>
            </a:r>
          </a:p>
          <a:p>
            <a:pPr marL="0">
              <a:spcBef>
                <a:spcPts val="0"/>
              </a:spcBef>
              <a:defRPr/>
            </a:pPr>
            <a:r>
              <a:rPr lang="de-DE" sz="3600" dirty="0"/>
              <a:t>zur allgemeinen und individuellen </a:t>
            </a:r>
            <a:r>
              <a:rPr lang="de-DE" sz="4800" dirty="0" smtClean="0">
                <a:solidFill>
                  <a:srgbClr val="C00000"/>
                </a:solidFill>
              </a:rPr>
              <a:t>Bildung</a:t>
            </a:r>
            <a:r>
              <a:rPr lang="de-DE" sz="3600" dirty="0" smtClean="0"/>
              <a:t> </a:t>
            </a:r>
            <a:r>
              <a:rPr lang="de-DE" sz="3600" dirty="0"/>
              <a:t>beitragen?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591F7-087D-4D83-BBA9-249774221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9" y="2182973"/>
            <a:ext cx="8629056" cy="40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5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170F03-7326-4D9F-8B56-F0261C0FA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8357"/>
            <a:ext cx="8541327" cy="39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170F03-7326-4D9F-8B56-F0261C0FA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98357"/>
            <a:ext cx="8541325" cy="39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170F03-7326-4D9F-8B56-F0261C0FA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98357"/>
            <a:ext cx="8541325" cy="39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170F03-7326-4D9F-8B56-F0261C0FA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1998357"/>
            <a:ext cx="8541322" cy="39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0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unterstützt</a:t>
            </a:r>
            <a:r>
              <a:rPr lang="de-DE" sz="2000" dirty="0"/>
              <a:t> Schülerinnen und Schüler </a:t>
            </a:r>
            <a:r>
              <a:rPr lang="de-DE" sz="2000" dirty="0">
                <a:solidFill>
                  <a:srgbClr val="C00000"/>
                </a:solidFill>
              </a:rPr>
              <a:t>dabei</a:t>
            </a:r>
            <a:endParaRPr lang="de-DE" sz="2000" dirty="0"/>
          </a:p>
          <a:p>
            <a:pPr marL="0" indent="0"/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eine tragfähige 						         </a:t>
            </a:r>
            <a:r>
              <a:rPr lang="de-DE" sz="2000" dirty="0">
                <a:solidFill>
                  <a:srgbClr val="C00000"/>
                </a:solidFill>
              </a:rPr>
              <a:t>Sinnperspektive </a:t>
            </a:r>
            <a:r>
              <a:rPr lang="de-DE" sz="2000" dirty="0"/>
              <a:t>zu finden</a:t>
            </a:r>
          </a:p>
          <a:p>
            <a:endParaRPr lang="de-DE" sz="1000" dirty="0"/>
          </a:p>
          <a:p>
            <a:endParaRPr lang="de-DE" sz="6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in Aneignung und Abgrenzung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   					         eine </a:t>
            </a:r>
            <a:r>
              <a:rPr lang="de-DE" sz="2000" dirty="0">
                <a:solidFill>
                  <a:srgbClr val="C00000"/>
                </a:solidFill>
              </a:rPr>
              <a:t>konfliktfähige Ich-Identität 				         </a:t>
            </a:r>
            <a:r>
              <a:rPr lang="de-DE" sz="2000" dirty="0"/>
              <a:t>auszubilden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Identitätsbildung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6356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ermöglicht</a:t>
            </a:r>
            <a:r>
              <a:rPr lang="de-DE" sz="2000" dirty="0"/>
              <a:t> Schülerinnen und Schülern</a:t>
            </a:r>
          </a:p>
          <a:p>
            <a:pPr marL="0" indent="0"/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religiöses Grundwissen 					         als lebensbedeutsames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</a:t>
            </a:r>
            <a:r>
              <a:rPr lang="de-DE" sz="2000" dirty="0">
                <a:solidFill>
                  <a:srgbClr val="C00000"/>
                </a:solidFill>
              </a:rPr>
              <a:t>Orientierungswissen </a:t>
            </a:r>
            <a:r>
              <a:rPr lang="de-DE" sz="2000" dirty="0"/>
              <a:t>zu erwerben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religiös </a:t>
            </a:r>
            <a:r>
              <a:rPr lang="de-DE" sz="2000" dirty="0">
                <a:solidFill>
                  <a:srgbClr val="C00000"/>
                </a:solidFill>
              </a:rPr>
              <a:t>sprachfähig</a:t>
            </a:r>
            <a:r>
              <a:rPr lang="de-DE" sz="2000" dirty="0"/>
              <a:t> zu werden 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erworbenes Wissen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   					         mit der Frage nach Orientierung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für das eigene Leben </a:t>
            </a:r>
            <a:r>
              <a:rPr lang="de-DE" sz="2000" dirty="0"/>
              <a:t>zu verbinden</a:t>
            </a:r>
          </a:p>
          <a:p>
            <a:pPr>
              <a:spcBef>
                <a:spcPts val="0"/>
              </a:spcBef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Wissen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22379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unterstützt</a:t>
            </a:r>
            <a:r>
              <a:rPr lang="de-DE" sz="2000" dirty="0"/>
              <a:t> Schülerinnen und Schüler </a:t>
            </a:r>
            <a:r>
              <a:rPr lang="de-DE" sz="2000" dirty="0">
                <a:solidFill>
                  <a:srgbClr val="B61F29"/>
                </a:solidFill>
              </a:rPr>
              <a:t>dabei</a:t>
            </a:r>
          </a:p>
          <a:p>
            <a:pPr marL="0" indent="0"/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im Diskurs einen </a:t>
            </a:r>
            <a:r>
              <a:rPr lang="de-DE" sz="2000" dirty="0">
                <a:solidFill>
                  <a:srgbClr val="C00000"/>
                </a:solidFill>
              </a:rPr>
              <a:t>eigenen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Standpunkt </a:t>
            </a:r>
            <a:r>
              <a:rPr lang="de-DE" sz="2000" dirty="0"/>
              <a:t>in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/>
              <a:t>religiösen und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ethischen Fragen zu entwickeln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C00000"/>
                </a:solidFill>
              </a:rPr>
              <a:t>						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■</a:t>
            </a:r>
            <a:r>
              <a:rPr lang="de-DE" sz="1800" dirty="0"/>
              <a:t> </a:t>
            </a:r>
            <a:r>
              <a:rPr lang="de-DE" sz="2000" dirty="0"/>
              <a:t>andere Positionen zu überdenken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und diesen mit </a:t>
            </a:r>
            <a:r>
              <a:rPr lang="de-DE" sz="2000" dirty="0">
                <a:solidFill>
                  <a:srgbClr val="B61F29"/>
                </a:solidFill>
              </a:rPr>
              <a:t>Toleranz</a:t>
            </a:r>
            <a:r>
              <a:rPr lang="de-DE" sz="2000" dirty="0"/>
              <a:t>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zu begegnen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C00000"/>
                </a:solidFill>
              </a:rPr>
              <a:t>Verantwortung</a:t>
            </a:r>
            <a:r>
              <a:rPr lang="de-DE" sz="2000" dirty="0"/>
              <a:t> für sich selbst 				          und in der Gesellschaft zu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 übernehmen</a:t>
            </a:r>
          </a:p>
          <a:p>
            <a:pPr>
              <a:spcBef>
                <a:spcPts val="0"/>
              </a:spcBef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Haltung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35654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fördert </a:t>
            </a:r>
            <a:r>
              <a:rPr lang="de-DE" sz="2000" dirty="0"/>
              <a:t>Schülerinnen und Schüler</a:t>
            </a:r>
          </a:p>
          <a:p>
            <a:pPr marL="0" indent="0"/>
            <a:endParaRPr lang="de-DE" sz="1800" dirty="0"/>
          </a:p>
          <a:p>
            <a:pPr marL="342000"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in der Begegnung mit Menschen </a:t>
            </a:r>
          </a:p>
          <a:p>
            <a:pPr marL="342000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anderer Religionen, 					         Weltanschauungen und</a:t>
            </a:r>
          </a:p>
          <a:p>
            <a:pPr marL="342000">
              <a:spcBef>
                <a:spcPts val="0"/>
              </a:spcBef>
            </a:pPr>
            <a:r>
              <a:rPr lang="de-DE" sz="2000" dirty="0"/>
              <a:t>					         Lebensentwürfen </a:t>
            </a:r>
          </a:p>
          <a:p>
            <a:pPr marL="342000">
              <a:spcBef>
                <a:spcPts val="0"/>
              </a:spcBef>
            </a:pPr>
            <a:r>
              <a:rPr lang="de-DE" sz="2000" dirty="0"/>
              <a:t>					         die </a:t>
            </a:r>
            <a:r>
              <a:rPr lang="de-DE" sz="2000" dirty="0">
                <a:solidFill>
                  <a:srgbClr val="C00000"/>
                </a:solidFill>
              </a:rPr>
              <a:t>Perspektive anderer	   			                      </a:t>
            </a:r>
            <a:r>
              <a:rPr lang="de-DE" sz="2000" dirty="0"/>
              <a:t>nachzuvollziehen</a:t>
            </a:r>
            <a:r>
              <a:rPr lang="de-DE" sz="2000" dirty="0">
                <a:solidFill>
                  <a:srgbClr val="C00000"/>
                </a:solidFill>
              </a:rPr>
              <a:t>	</a:t>
            </a:r>
          </a:p>
          <a:p>
            <a:pPr marL="342000">
              <a:spcBef>
                <a:spcPts val="0"/>
              </a:spcBef>
            </a:pPr>
            <a:r>
              <a:rPr lang="de-DE" dirty="0">
                <a:solidFill>
                  <a:srgbClr val="C00000"/>
                </a:solidFill>
              </a:rPr>
              <a:t>		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■</a:t>
            </a:r>
            <a:r>
              <a:rPr lang="de-DE" sz="1800" dirty="0"/>
              <a:t> </a:t>
            </a:r>
            <a:r>
              <a:rPr lang="de-DE" sz="2000" dirty="0"/>
              <a:t>im Dialog andere Positionen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gleichberechtigt zu </a:t>
            </a:r>
            <a:r>
              <a:rPr lang="de-DE" sz="2000" dirty="0">
                <a:solidFill>
                  <a:srgbClr val="C00000"/>
                </a:solidFill>
              </a:rPr>
              <a:t>akzeptieren</a:t>
            </a:r>
            <a:r>
              <a:rPr lang="de-DE" sz="2000" dirty="0"/>
              <a:t>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ohne die eigene Überzeugung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                      zu relativieren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Pluralitätsfähigkeit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42548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 lnSpcReduction="10000"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fördert </a:t>
            </a:r>
            <a:r>
              <a:rPr lang="de-DE" sz="2000" dirty="0"/>
              <a:t>Schülerinnen und Schüler</a:t>
            </a:r>
          </a:p>
          <a:p>
            <a:pPr marL="0" indent="0"/>
            <a:endParaRPr lang="de-DE" sz="1800" dirty="0"/>
          </a:p>
          <a:p>
            <a:pPr marL="342000"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</a:t>
            </a:r>
            <a:r>
              <a:rPr lang="de-DE" sz="2000" dirty="0" smtClean="0"/>
              <a:t>ihren Lernprozess kritisch zu 				          reflektieren, ihre Lernfortschritte 				          wahrzunehmen, die gelernten 				          Inhalte zu vernetzen und ihren 				          Lernweg zu kommunizieren</a:t>
            </a:r>
          </a:p>
          <a:p>
            <a:pPr marL="342000">
              <a:spcBef>
                <a:spcPts val="0"/>
              </a:spcBef>
            </a:pPr>
            <a:r>
              <a:rPr lang="de-DE" sz="2000" dirty="0"/>
              <a:t>	</a:t>
            </a:r>
            <a:r>
              <a:rPr lang="de-DE" sz="2000" dirty="0" smtClean="0"/>
              <a:t>					</a:t>
            </a:r>
          </a:p>
          <a:p>
            <a:pPr marL="342000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					         	</a:t>
            </a:r>
          </a:p>
          <a:p>
            <a:pPr marL="342000">
              <a:spcBef>
                <a:spcPts val="0"/>
              </a:spcBef>
            </a:pPr>
            <a:r>
              <a:rPr lang="de-DE" dirty="0">
                <a:solidFill>
                  <a:srgbClr val="C00000"/>
                </a:solidFill>
              </a:rPr>
              <a:t>		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■</a:t>
            </a:r>
            <a:r>
              <a:rPr lang="de-DE" sz="1800" dirty="0"/>
              <a:t> </a:t>
            </a:r>
            <a:r>
              <a:rPr lang="de-DE" sz="2000" dirty="0" smtClean="0"/>
              <a:t>respektvoll auf die Lernwege der 				          Mitschüler*innen zu schauen und 				          andere Sichtweisen zu tolerieren</a:t>
            </a:r>
            <a:r>
              <a:rPr lang="de-DE" sz="2000" dirty="0">
                <a:solidFill>
                  <a:srgbClr val="C00000"/>
                </a:solidFill>
              </a:rPr>
              <a:t>				</a:t>
            </a:r>
            <a:endParaRPr lang="de-DE" sz="2000" dirty="0" smtClean="0"/>
          </a:p>
          <a:p>
            <a:pPr>
              <a:spcBef>
                <a:spcPts val="0"/>
              </a:spcBef>
            </a:pP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056" y="2664251"/>
            <a:ext cx="3708412" cy="278130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solidFill>
                  <a:srgbClr val="C00000"/>
                </a:solidFill>
              </a:rPr>
              <a:t>Selbstreflexion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35110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500062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Ausgangssituation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Schülerinnen und Schüler 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stehen vor vielfältigen Herausforderungen.</a:t>
            </a:r>
          </a:p>
          <a:p>
            <a:pPr marL="0">
              <a:spcBef>
                <a:spcPts val="0"/>
              </a:spcBef>
              <a:defRPr/>
            </a:pPr>
            <a:endParaRPr lang="de-DE" sz="1800" dirty="0"/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Zum Beispiel </a:t>
            </a:r>
          </a:p>
          <a:p>
            <a:pPr marL="0">
              <a:spcBef>
                <a:spcPts val="0"/>
              </a:spcBef>
              <a:defRPr/>
            </a:pPr>
            <a:endParaRPr lang="de-DE" sz="400" dirty="0"/>
          </a:p>
          <a:p>
            <a:pPr marL="0">
              <a:spcBef>
                <a:spcPts val="0"/>
              </a:spcBef>
              <a:defRPr/>
            </a:pPr>
            <a:r>
              <a:rPr lang="de-DE" sz="1800" dirty="0">
                <a:solidFill>
                  <a:srgbClr val="C00000"/>
                </a:solidFill>
              </a:rPr>
              <a:t>■</a:t>
            </a:r>
            <a:r>
              <a:rPr lang="de-DE" sz="1800" dirty="0"/>
              <a:t> Chancen und Gefahren einer globalisierten und digitalisierten Welt </a:t>
            </a:r>
          </a:p>
          <a:p>
            <a:pPr marL="0">
              <a:spcBef>
                <a:spcPts val="0"/>
              </a:spcBef>
              <a:defRPr/>
            </a:pPr>
            <a:endParaRPr lang="de-DE" sz="400" dirty="0"/>
          </a:p>
          <a:p>
            <a:pPr marL="0">
              <a:spcBef>
                <a:spcPts val="0"/>
              </a:spcBef>
              <a:defRPr/>
            </a:pPr>
            <a:r>
              <a:rPr lang="de-DE" sz="1800" dirty="0">
                <a:solidFill>
                  <a:srgbClr val="C00000"/>
                </a:solidFill>
              </a:rPr>
              <a:t>■</a:t>
            </a:r>
            <a:r>
              <a:rPr lang="de-DE" sz="1800" dirty="0"/>
              <a:t> Klimawandel, ungerechte Ressourcenverteilung </a:t>
            </a:r>
          </a:p>
          <a:p>
            <a:pPr marL="0">
              <a:spcBef>
                <a:spcPts val="0"/>
              </a:spcBef>
              <a:defRPr/>
            </a:pPr>
            <a:endParaRPr lang="de-DE" sz="400" dirty="0"/>
          </a:p>
          <a:p>
            <a:pPr marL="0">
              <a:spcBef>
                <a:spcPts val="0"/>
              </a:spcBef>
              <a:defRPr/>
            </a:pPr>
            <a:r>
              <a:rPr lang="de-DE" sz="1800" dirty="0">
                <a:solidFill>
                  <a:srgbClr val="C00000"/>
                </a:solidFill>
              </a:rPr>
              <a:t>■</a:t>
            </a:r>
            <a:r>
              <a:rPr lang="de-DE" sz="1800" dirty="0"/>
              <a:t> Pluralisierung bei gleichzeitiger Individualisierung der Gesellschaft</a:t>
            </a:r>
          </a:p>
          <a:p>
            <a:pPr marL="0">
              <a:spcBef>
                <a:spcPts val="0"/>
              </a:spcBef>
              <a:defRPr/>
            </a:pPr>
            <a:endParaRPr lang="de-DE" sz="400" dirty="0"/>
          </a:p>
          <a:p>
            <a:pPr marL="0">
              <a:spcBef>
                <a:spcPts val="0"/>
              </a:spcBef>
              <a:defRPr/>
            </a:pPr>
            <a:r>
              <a:rPr lang="de-DE" sz="1800" dirty="0">
                <a:solidFill>
                  <a:srgbClr val="C00000"/>
                </a:solidFill>
              </a:rPr>
              <a:t>■</a:t>
            </a:r>
            <a:r>
              <a:rPr lang="de-DE" sz="1800" dirty="0"/>
              <a:t> gesellschaftliche Vielfalt: Religionen, Kulturen, Lebensentwürfe</a:t>
            </a:r>
          </a:p>
          <a:p>
            <a:pPr marL="0">
              <a:spcBef>
                <a:spcPts val="0"/>
              </a:spcBef>
              <a:defRPr/>
            </a:pPr>
            <a:endParaRPr lang="de-DE" sz="1800" dirty="0"/>
          </a:p>
          <a:p>
            <a:pPr marL="0">
              <a:spcBef>
                <a:spcPts val="0"/>
              </a:spcBef>
              <a:defRPr/>
            </a:pPr>
            <a:r>
              <a:rPr lang="de-DE" sz="2400" dirty="0">
                <a:solidFill>
                  <a:srgbClr val="C00000"/>
                </a:solidFill>
              </a:rPr>
              <a:t>►</a:t>
            </a:r>
            <a:r>
              <a:rPr lang="de-DE" sz="2400" dirty="0"/>
              <a:t> Schülerinnen und Schüler 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sind </a:t>
            </a:r>
            <a:r>
              <a:rPr lang="de-DE" sz="2400" dirty="0">
                <a:solidFill>
                  <a:srgbClr val="C00000"/>
                </a:solidFill>
              </a:rPr>
              <a:t>auf Orientierung angewiesen</a:t>
            </a:r>
            <a:r>
              <a:rPr lang="de-DE" sz="2400" dirty="0"/>
              <a:t>.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41429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22AC00-717B-428D-AF04-BAB1DE7CF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" b="12695"/>
          <a:stretch/>
        </p:blipFill>
        <p:spPr>
          <a:xfrm>
            <a:off x="395537" y="893631"/>
            <a:ext cx="8748464" cy="534368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887767"/>
            <a:ext cx="8389938" cy="524157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3600" dirty="0"/>
              <a:t>Was kann </a:t>
            </a:r>
            <a:r>
              <a:rPr lang="de-DE" sz="3600" i="1" dirty="0"/>
              <a:t>also </a:t>
            </a:r>
          </a:p>
          <a:p>
            <a:pPr marL="0">
              <a:spcBef>
                <a:spcPts val="0"/>
              </a:spcBef>
              <a:defRPr/>
            </a:pPr>
            <a:r>
              <a:rPr lang="de-DE" sz="3600" dirty="0"/>
              <a:t>der </a:t>
            </a:r>
            <a:r>
              <a:rPr lang="de-DE" sz="4800" dirty="0">
                <a:solidFill>
                  <a:srgbClr val="C00000"/>
                </a:solidFill>
              </a:rPr>
              <a:t>Religionsunterricht</a:t>
            </a:r>
            <a:r>
              <a:rPr lang="de-DE" sz="4800" dirty="0"/>
              <a:t> </a:t>
            </a:r>
          </a:p>
          <a:p>
            <a:pPr marL="0">
              <a:spcBef>
                <a:spcPts val="0"/>
              </a:spcBef>
              <a:defRPr/>
            </a:pPr>
            <a:r>
              <a:rPr lang="de-DE" sz="3600" dirty="0"/>
              <a:t>zur allgemeinen und individuellen </a:t>
            </a:r>
            <a:r>
              <a:rPr lang="de-DE" sz="4800" dirty="0">
                <a:solidFill>
                  <a:srgbClr val="C00000"/>
                </a:solidFill>
              </a:rPr>
              <a:t>Bildung</a:t>
            </a:r>
            <a:r>
              <a:rPr lang="de-DE" sz="3600" dirty="0"/>
              <a:t> beitragen?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43410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Fazit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1557338"/>
            <a:ext cx="8389938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 indent="0">
              <a:spcBef>
                <a:spcPts val="0"/>
              </a:spcBef>
            </a:pPr>
            <a:r>
              <a:rPr lang="de-DE" sz="2800" dirty="0"/>
              <a:t>Katholischer </a:t>
            </a:r>
            <a:r>
              <a:rPr lang="de-DE" sz="2800" dirty="0">
                <a:solidFill>
                  <a:srgbClr val="C00000"/>
                </a:solidFill>
              </a:rPr>
              <a:t>Religionsunterricht</a:t>
            </a:r>
            <a:r>
              <a:rPr lang="de-DE" sz="2800" dirty="0"/>
              <a:t> trägt </a:t>
            </a:r>
          </a:p>
          <a:p>
            <a:pPr marL="0" indent="0">
              <a:spcBef>
                <a:spcPts val="0"/>
              </a:spcBef>
            </a:pPr>
            <a:r>
              <a:rPr lang="de-DE" sz="2800" dirty="0"/>
              <a:t>wesentlich dazu bei, dass </a:t>
            </a:r>
          </a:p>
          <a:p>
            <a:pPr marL="0" indent="0">
              <a:spcBef>
                <a:spcPts val="0"/>
              </a:spcBef>
            </a:pPr>
            <a:endParaRPr lang="de-DE" sz="1200" dirty="0"/>
          </a:p>
          <a:p>
            <a:pPr marL="0" indent="0">
              <a:spcBef>
                <a:spcPts val="0"/>
              </a:spcBef>
            </a:pPr>
            <a:r>
              <a:rPr lang="de-DE" sz="2800" i="1" dirty="0"/>
              <a:t>„Schülerinnen und Schüler </a:t>
            </a:r>
            <a:r>
              <a:rPr lang="de-DE" sz="2800" i="1" dirty="0">
                <a:solidFill>
                  <a:srgbClr val="C00000"/>
                </a:solidFill>
              </a:rPr>
              <a:t>existenzielle und theologische Fragen </a:t>
            </a:r>
            <a:r>
              <a:rPr lang="de-DE" sz="2800" i="1" dirty="0"/>
              <a:t>stellen, </a:t>
            </a:r>
            <a:r>
              <a:rPr lang="de-DE" sz="2800" i="1" dirty="0">
                <a:solidFill>
                  <a:srgbClr val="C00000"/>
                </a:solidFill>
              </a:rPr>
              <a:t>reflektieren</a:t>
            </a:r>
            <a:r>
              <a:rPr lang="de-DE" sz="2800" i="1" dirty="0"/>
              <a:t> und</a:t>
            </a:r>
          </a:p>
          <a:p>
            <a:pPr marL="0" indent="0">
              <a:spcBef>
                <a:spcPts val="0"/>
              </a:spcBef>
            </a:pPr>
            <a:r>
              <a:rPr lang="de-DE" sz="2800" i="1" dirty="0"/>
              <a:t>in Bezug auf die christliche Tradition [und in Auseinandersetzung mit anderen Religionen, Weltanschauungen und Lebensentwürfen] eigenständig </a:t>
            </a:r>
            <a:r>
              <a:rPr lang="de-DE" sz="2800" i="1" dirty="0">
                <a:solidFill>
                  <a:srgbClr val="C00000"/>
                </a:solidFill>
              </a:rPr>
              <a:t>beantworten und deuten </a:t>
            </a:r>
            <a:r>
              <a:rPr lang="de-DE" sz="2800" i="1" dirty="0"/>
              <a:t>können“</a:t>
            </a:r>
            <a:r>
              <a:rPr lang="de-DE" sz="2800" dirty="0"/>
              <a:t>.</a:t>
            </a:r>
            <a:r>
              <a:rPr lang="de-DE" sz="2800" i="1" dirty="0"/>
              <a:t> </a:t>
            </a:r>
          </a:p>
          <a:p>
            <a:pPr marL="0" indent="0"/>
            <a:endParaRPr lang="de-DE" sz="800" i="1" dirty="0"/>
          </a:p>
          <a:p>
            <a:pPr marL="0" indent="0"/>
            <a:r>
              <a:rPr lang="de-DE" i="1" dirty="0"/>
              <a:t>(Leitgedanken des Fachplans Katholische Religionslehre 2016</a:t>
            </a:r>
            <a:r>
              <a:rPr lang="de-DE" i="1"/>
              <a:t>, </a:t>
            </a:r>
            <a:r>
              <a:rPr lang="de-DE" i="1" smtClean="0"/>
              <a:t>S.3)</a:t>
            </a:r>
            <a:endParaRPr lang="de-DE" i="1" dirty="0"/>
          </a:p>
          <a:p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24368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Fazit 2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4" y="1557338"/>
            <a:ext cx="8607871" cy="4572000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 indent="0">
              <a:spcBef>
                <a:spcPts val="0"/>
              </a:spcBef>
            </a:pPr>
            <a:r>
              <a:rPr lang="de-DE" sz="3000" dirty="0"/>
              <a:t>Katholischer </a:t>
            </a:r>
            <a:r>
              <a:rPr lang="de-DE" sz="3000" dirty="0">
                <a:solidFill>
                  <a:srgbClr val="C00000"/>
                </a:solidFill>
              </a:rPr>
              <a:t>Religionsunterricht</a:t>
            </a:r>
            <a:r>
              <a:rPr lang="de-DE" sz="3000" dirty="0"/>
              <a:t> </a:t>
            </a:r>
          </a:p>
          <a:p>
            <a:pPr marL="0" indent="0">
              <a:spcBef>
                <a:spcPts val="0"/>
              </a:spcBef>
            </a:pPr>
            <a:r>
              <a:rPr lang="de-DE" sz="3000" dirty="0">
                <a:solidFill>
                  <a:srgbClr val="C00000"/>
                </a:solidFill>
              </a:rPr>
              <a:t>stärkt</a:t>
            </a:r>
            <a:r>
              <a:rPr lang="de-DE" sz="3000" dirty="0"/>
              <a:t> Schülerinnen und Schüler in ihrer </a:t>
            </a:r>
            <a:r>
              <a:rPr lang="de-DE" sz="3000" dirty="0">
                <a:solidFill>
                  <a:srgbClr val="C00000"/>
                </a:solidFill>
              </a:rPr>
              <a:t>Individualität</a:t>
            </a:r>
            <a:r>
              <a:rPr lang="de-DE" sz="3000" dirty="0"/>
              <a:t> </a:t>
            </a:r>
          </a:p>
          <a:p>
            <a:pPr marL="0" indent="0">
              <a:spcBef>
                <a:spcPts val="0"/>
              </a:spcBef>
            </a:pPr>
            <a:endParaRPr lang="de-DE" sz="1200" dirty="0"/>
          </a:p>
          <a:p>
            <a:pPr marL="0" indent="0">
              <a:spcBef>
                <a:spcPts val="0"/>
              </a:spcBef>
            </a:pPr>
            <a:r>
              <a:rPr lang="de-DE" sz="3000" dirty="0"/>
              <a:t>und </a:t>
            </a:r>
            <a:r>
              <a:rPr lang="de-DE" sz="3000" dirty="0">
                <a:solidFill>
                  <a:srgbClr val="B61F29"/>
                </a:solidFill>
              </a:rPr>
              <a:t>befähigt</a:t>
            </a:r>
            <a:r>
              <a:rPr lang="de-DE" sz="3000" dirty="0"/>
              <a:t> sie </a:t>
            </a:r>
          </a:p>
          <a:p>
            <a:pPr marL="0" indent="0">
              <a:spcBef>
                <a:spcPts val="0"/>
              </a:spcBef>
            </a:pPr>
            <a:r>
              <a:rPr lang="de-DE" sz="3000" dirty="0">
                <a:solidFill>
                  <a:srgbClr val="C00000"/>
                </a:solidFill>
              </a:rPr>
              <a:t>zur Teilhabe </a:t>
            </a:r>
            <a:r>
              <a:rPr lang="de-DE" sz="3000" dirty="0"/>
              <a:t>am gesellschaftlichen Leben.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r>
              <a:rPr lang="de-DE" sz="2800" dirty="0"/>
              <a:t>                           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                                                </a:t>
            </a:r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DF7F98-A654-48A5-9AEF-20E9D68187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b="10137"/>
          <a:stretch/>
        </p:blipFill>
        <p:spPr>
          <a:xfrm>
            <a:off x="552077" y="3284985"/>
            <a:ext cx="5820123" cy="26443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8B0A83-D734-4B84-B077-02B5CD3E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11111"/>
          <a:stretch/>
        </p:blipFill>
        <p:spPr>
          <a:xfrm>
            <a:off x="6660232" y="3284985"/>
            <a:ext cx="1824925" cy="26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4" y="1557338"/>
            <a:ext cx="8607871" cy="4572000"/>
          </a:xfrm>
        </p:spPr>
        <p:txBody>
          <a:bodyPr>
            <a:normAutofit fontScale="77500" lnSpcReduction="20000"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 indent="0" algn="ctr">
              <a:spcBef>
                <a:spcPts val="0"/>
              </a:spcBef>
            </a:pPr>
            <a:endParaRPr lang="de-DE" sz="2800" dirty="0"/>
          </a:p>
          <a:p>
            <a:pPr marL="0" indent="0" algn="ctr">
              <a:spcBef>
                <a:spcPts val="0"/>
              </a:spcBef>
            </a:pPr>
            <a:endParaRPr lang="de-DE" sz="2800" dirty="0"/>
          </a:p>
          <a:p>
            <a:pPr marL="0" indent="0" algn="ctr">
              <a:spcBef>
                <a:spcPts val="0"/>
              </a:spcBef>
            </a:pPr>
            <a:endParaRPr lang="de-DE" sz="2800" dirty="0"/>
          </a:p>
          <a:p>
            <a:pPr marL="0" indent="0" algn="ctr">
              <a:spcBef>
                <a:spcPts val="0"/>
              </a:spcBef>
            </a:pPr>
            <a:endParaRPr lang="de-DE" sz="4200" dirty="0"/>
          </a:p>
          <a:p>
            <a:pPr marL="0" indent="0" algn="ctr">
              <a:spcBef>
                <a:spcPts val="0"/>
              </a:spcBef>
            </a:pPr>
            <a:r>
              <a:rPr lang="de-DE" sz="4200" dirty="0">
                <a:solidFill>
                  <a:srgbClr val="C00000"/>
                </a:solidFill>
              </a:rPr>
              <a:t>Danke</a:t>
            </a:r>
          </a:p>
          <a:p>
            <a:pPr marL="0" indent="0" algn="ctr">
              <a:spcBef>
                <a:spcPts val="0"/>
              </a:spcBef>
            </a:pPr>
            <a:r>
              <a:rPr lang="de-DE" sz="2800" dirty="0"/>
              <a:t>für ihre Aufmerksamkeit!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r>
              <a:rPr lang="de-DE" sz="2800" dirty="0"/>
              <a:t>                           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sz="3600" dirty="0"/>
              <a:t>                                                                                        </a:t>
            </a:r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7085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500062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Welt erschließen – Wirklichkeit verstehen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4" y="1557338"/>
            <a:ext cx="8463855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r>
              <a:rPr lang="de-DE" sz="1800" b="1" dirty="0">
                <a:solidFill>
                  <a:srgbClr val="C00000"/>
                </a:solidFill>
              </a:rPr>
              <a:t>1. </a:t>
            </a:r>
            <a:r>
              <a:rPr lang="de-DE" sz="1800" dirty="0"/>
              <a:t>Schule bietet mit ihren 							Unterrichtsfächern verschiedene 						Zugänge, um Welt zu erschließen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					und Wirklichkeit zu verstehen.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				</a:t>
            </a:r>
          </a:p>
          <a:p>
            <a:pPr marL="0">
              <a:spcBef>
                <a:spcPts val="0"/>
              </a:spcBef>
              <a:defRPr/>
            </a:pPr>
            <a:endParaRPr lang="de-DE" sz="1800" dirty="0"/>
          </a:p>
          <a:p>
            <a:pPr marL="0">
              <a:spcBef>
                <a:spcPts val="0"/>
              </a:spcBef>
              <a:defRPr/>
            </a:pP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5E49DB-8439-4DB1-99F4-DF69611B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500062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Welt erschließen – Wirklichkeit verstehen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4" y="1557338"/>
            <a:ext cx="8463855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r>
              <a:rPr lang="de-DE" sz="1800" b="1" dirty="0">
                <a:solidFill>
                  <a:srgbClr val="C00000"/>
                </a:solidFill>
              </a:rPr>
              <a:t>1. </a:t>
            </a:r>
            <a:r>
              <a:rPr lang="de-DE" sz="1800" dirty="0"/>
              <a:t>Schule bietet mit ihren 							Unterrichtsfächern verschiedene 						Zugänge, um Welt zu erschließen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					und Wirklichkeit zu verstehen.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				</a:t>
            </a:r>
          </a:p>
          <a:p>
            <a:pPr marL="0">
              <a:spcBef>
                <a:spcPts val="0"/>
              </a:spcBef>
              <a:defRPr/>
            </a:pP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5E49DB-8439-4DB1-99F4-DF69611B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500062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Welt erschließen – Wirklichkeit verstehen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4" y="1557338"/>
            <a:ext cx="8463855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r>
              <a:rPr lang="de-DE" sz="1800" b="1" dirty="0">
                <a:solidFill>
                  <a:srgbClr val="C00000"/>
                </a:solidFill>
              </a:rPr>
              <a:t>1. </a:t>
            </a:r>
            <a:r>
              <a:rPr lang="de-DE" sz="1800" dirty="0"/>
              <a:t>Schule bietet mit ihren 							Unterrichtsfächern verschiedene 						Zugänge, um Welt zu erschließen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					und Wirklichkeit zu verstehen.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				</a:t>
            </a:r>
          </a:p>
          <a:p>
            <a:pPr marL="0">
              <a:spcBef>
                <a:spcPts val="0"/>
              </a:spcBef>
              <a:defRPr/>
            </a:pP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5E49DB-8439-4DB1-99F4-DF69611B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5" y="928688"/>
            <a:ext cx="8389938" cy="500062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Welt erschließen – Wirklichkeit verstehen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4" y="1557338"/>
            <a:ext cx="8463855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r>
              <a:rPr lang="de-DE" sz="1800" b="1" dirty="0">
                <a:solidFill>
                  <a:srgbClr val="C00000"/>
                </a:solidFill>
              </a:rPr>
              <a:t>1. </a:t>
            </a:r>
            <a:r>
              <a:rPr lang="de-DE" sz="1800" dirty="0"/>
              <a:t>Schule bietet mit ihren 							Unterrichtsfächern verschiedene 						Zugänge, um Welt zu erschließen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					und Wirklichkeit zu verstehen.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					</a:t>
            </a:r>
            <a:r>
              <a:rPr lang="de-DE" sz="1800" b="1" dirty="0">
                <a:solidFill>
                  <a:srgbClr val="B61F29"/>
                </a:solidFill>
              </a:rPr>
              <a:t>2. </a:t>
            </a:r>
            <a:r>
              <a:rPr lang="de-DE" sz="1800" dirty="0"/>
              <a:t>Diese Zugänge ergänzen 						sich gegenseitig bei der 							Wahrnehmung und dem Verstehen 						der Welt.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                                                                           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					</a:t>
            </a:r>
            <a:r>
              <a:rPr lang="de-DE" sz="1800" b="1" dirty="0">
                <a:solidFill>
                  <a:srgbClr val="B61F29"/>
                </a:solidFill>
              </a:rPr>
              <a:t>3. </a:t>
            </a:r>
            <a:r>
              <a:rPr lang="de-DE" sz="1800" dirty="0"/>
              <a:t>Kein Zugang kann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/>
              <a:t>					einen anderen ersetzen.</a:t>
            </a:r>
          </a:p>
          <a:p>
            <a:pPr marL="0">
              <a:spcBef>
                <a:spcPts val="0"/>
              </a:spcBef>
              <a:defRPr/>
            </a:pPr>
            <a:endParaRPr lang="de-DE" sz="1800" dirty="0"/>
          </a:p>
          <a:p>
            <a:pPr marL="0">
              <a:spcBef>
                <a:spcPts val="0"/>
              </a:spcBef>
              <a:defRPr/>
            </a:pPr>
            <a:r>
              <a:rPr lang="de-DE" sz="1800" dirty="0">
                <a:solidFill>
                  <a:srgbClr val="B61F29"/>
                </a:solidFill>
              </a:rPr>
              <a:t>►</a:t>
            </a:r>
            <a:r>
              <a:rPr lang="de-DE" sz="1800" dirty="0"/>
              <a:t> Bei Fragestellungen des religiösen Weltzugangs steht </a:t>
            </a:r>
            <a:r>
              <a:rPr lang="de-DE" sz="1800" dirty="0">
                <a:solidFill>
                  <a:srgbClr val="B61F29"/>
                </a:solidFill>
              </a:rPr>
              <a:t>der Mensch im Zentrum, </a:t>
            </a:r>
          </a:p>
          <a:p>
            <a:pPr marL="0">
              <a:spcBef>
                <a:spcPts val="0"/>
              </a:spcBef>
              <a:defRPr/>
            </a:pPr>
            <a:r>
              <a:rPr lang="de-DE" sz="1800" dirty="0">
                <a:solidFill>
                  <a:srgbClr val="B61F29"/>
                </a:solidFill>
              </a:rPr>
              <a:t>    der nach Sinn sucht </a:t>
            </a:r>
            <a:r>
              <a:rPr lang="de-DE" sz="1800" dirty="0"/>
              <a:t>und dabei </a:t>
            </a:r>
            <a:r>
              <a:rPr lang="de-DE" sz="1800" dirty="0">
                <a:solidFill>
                  <a:srgbClr val="B61F29"/>
                </a:solidFill>
              </a:rPr>
              <a:t>nach Gott fragt </a:t>
            </a:r>
            <a:r>
              <a:rPr lang="de-DE" sz="1800" i="1" dirty="0"/>
              <a:t>(transzendente Weltdeutung).</a:t>
            </a:r>
          </a:p>
          <a:p>
            <a:pPr marL="0">
              <a:spcBef>
                <a:spcPts val="0"/>
              </a:spcBef>
              <a:defRPr/>
            </a:pP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5E49DB-8439-4DB1-99F4-DF69611B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591F7-087D-4D83-BBA9-249774221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8" y="2182974"/>
            <a:ext cx="8629058" cy="40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591F7-087D-4D83-BBA9-249774221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8" y="2182974"/>
            <a:ext cx="8629058" cy="40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8624" y="928688"/>
            <a:ext cx="8715376" cy="113216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de-DE" sz="2400" dirty="0"/>
              <a:t>Beschäftigung mit den </a:t>
            </a:r>
            <a:r>
              <a:rPr lang="de-DE" sz="3200" dirty="0">
                <a:solidFill>
                  <a:srgbClr val="C00000"/>
                </a:solidFill>
              </a:rPr>
              <a:t>Grundfragen des Lebens</a:t>
            </a:r>
          </a:p>
          <a:p>
            <a:pPr marL="0">
              <a:spcBef>
                <a:spcPts val="0"/>
              </a:spcBef>
              <a:defRPr/>
            </a:pPr>
            <a:r>
              <a:rPr lang="de-DE" sz="2400" dirty="0"/>
              <a:t>ist Teil allgemeiner und individueller Bildung.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28625" y="2060848"/>
            <a:ext cx="8389938" cy="406849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2000" dirty="0"/>
              <a:t>				</a:t>
            </a:r>
            <a:r>
              <a:rPr lang="de-DE" sz="1800" dirty="0"/>
              <a:t>	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625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Bildungswert des Faches Katholische Religionslehre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591F7-087D-4D83-BBA9-249774221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8" y="2182974"/>
            <a:ext cx="8629058" cy="40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211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Bildschirmpräsentation (4:3)</PresentationFormat>
  <Paragraphs>208</Paragraphs>
  <Slides>23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Arial Unicode MS</vt:lpstr>
      <vt:lpstr>Calibri</vt:lpstr>
      <vt:lpstr>Larissa-Design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IRP Freiburg</dc:creator>
  <cp:lastModifiedBy>Henninger Pia</cp:lastModifiedBy>
  <cp:revision>745</cp:revision>
  <cp:lastPrinted>2020-03-01T14:00:41Z</cp:lastPrinted>
  <dcterms:created xsi:type="dcterms:W3CDTF">2010-03-08T11:51:18Z</dcterms:created>
  <dcterms:modified xsi:type="dcterms:W3CDTF">2023-05-25T08:19:04Z</dcterms:modified>
</cp:coreProperties>
</file>